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8" r:id="rId4"/>
    <p:sldId id="270" r:id="rId5"/>
    <p:sldId id="259" r:id="rId6"/>
    <p:sldId id="281" r:id="rId7"/>
    <p:sldId id="282" r:id="rId8"/>
    <p:sldId id="279" r:id="rId9"/>
    <p:sldId id="265" r:id="rId10"/>
    <p:sldId id="266" r:id="rId11"/>
    <p:sldId id="271" r:id="rId12"/>
    <p:sldId id="283" r:id="rId13"/>
    <p:sldId id="261" r:id="rId14"/>
    <p:sldId id="260" r:id="rId15"/>
    <p:sldId id="267" r:id="rId16"/>
    <p:sldId id="272" r:id="rId17"/>
    <p:sldId id="268" r:id="rId18"/>
    <p:sldId id="262" r:id="rId19"/>
    <p:sldId id="263" r:id="rId20"/>
    <p:sldId id="264" r:id="rId21"/>
    <p:sldId id="273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FCE862-A65B-491E-AC84-C8CDF4088A7F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78EB5B-D651-4B86-A226-8F54DF3A33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Question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7-6-2017</a:t>
            </a:r>
          </a:p>
          <a:p>
            <a:r>
              <a:rPr lang="en-US" altLang="zh-HK" dirty="0" smtClean="0"/>
              <a:t>YCH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d/ What is the underlying cause? </a:t>
            </a:r>
          </a:p>
          <a:p>
            <a:pPr lvl="1"/>
            <a:r>
              <a:rPr lang="en-US" altLang="zh-HK" dirty="0" smtClean="0"/>
              <a:t>Metformin induced lactic acidosis</a:t>
            </a:r>
          </a:p>
          <a:p>
            <a:pPr lvl="1"/>
            <a:r>
              <a:rPr lang="en-US" altLang="zh-HK" dirty="0" smtClean="0"/>
              <a:t>Acute on chronic renal failure with </a:t>
            </a:r>
            <a:r>
              <a:rPr lang="en-US" altLang="zh-HK" dirty="0" err="1" smtClean="0"/>
              <a:t>hyperK</a:t>
            </a:r>
            <a:r>
              <a:rPr lang="en-US" altLang="zh-HK" dirty="0" smtClean="0"/>
              <a:t> </a:t>
            </a:r>
          </a:p>
          <a:p>
            <a:pPr lvl="1"/>
            <a:endParaRPr lang="en-US" altLang="zh-HK" dirty="0"/>
          </a:p>
          <a:p>
            <a:r>
              <a:rPr lang="en-US" altLang="zh-HK" dirty="0" smtClean="0"/>
              <a:t>Patient admitted ICU , hemodialysis done </a:t>
            </a:r>
          </a:p>
          <a:p>
            <a:r>
              <a:rPr lang="en-US" altLang="zh-HK" dirty="0" smtClean="0"/>
              <a:t>Off metformin</a:t>
            </a:r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76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27/F</a:t>
            </a:r>
            <a:r>
              <a:rPr lang="en-US" altLang="zh-HK" dirty="0"/>
              <a:t>, </a:t>
            </a:r>
            <a:r>
              <a:rPr lang="en-US" altLang="zh-HK" dirty="0" smtClean="0"/>
              <a:t>Good Past health</a:t>
            </a:r>
          </a:p>
          <a:p>
            <a:r>
              <a:rPr lang="en-US" altLang="zh-HK" dirty="0" smtClean="0"/>
              <a:t>dizziness</a:t>
            </a:r>
            <a:r>
              <a:rPr lang="en-US" altLang="zh-HK" dirty="0"/>
              <a:t>, limbs </a:t>
            </a:r>
            <a:r>
              <a:rPr lang="en-US" altLang="zh-HK" dirty="0" smtClean="0"/>
              <a:t>twitching while on duty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On Arrival </a:t>
            </a:r>
          </a:p>
          <a:p>
            <a:pPr lvl="1"/>
            <a:r>
              <a:rPr lang="en-US" altLang="zh-HK" dirty="0" smtClean="0"/>
              <a:t>GCS E4V1M5</a:t>
            </a:r>
          </a:p>
          <a:p>
            <a:pPr lvl="1"/>
            <a:r>
              <a:rPr lang="en-US" altLang="zh-HK" dirty="0"/>
              <a:t>R eye deviated to Right, </a:t>
            </a:r>
            <a:r>
              <a:rPr lang="en-US" altLang="zh-HK" dirty="0" smtClean="0"/>
              <a:t>drooling </a:t>
            </a:r>
            <a:r>
              <a:rPr lang="en-US" altLang="zh-HK" dirty="0"/>
              <a:t>saliva 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7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688"/>
            <a:ext cx="3674368" cy="36743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Autofit/>
          </a:bodyPr>
          <a:lstStyle/>
          <a:p>
            <a:endParaRPr lang="zh-HK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672408" cy="3672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8" y="3305335"/>
            <a:ext cx="3672408" cy="36724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53071"/>
            <a:ext cx="3724672" cy="3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is the CT finding? </a:t>
            </a:r>
          </a:p>
          <a:p>
            <a:pPr lvl="1"/>
            <a:r>
              <a:rPr lang="en-US" altLang="zh-HK" dirty="0" err="1" smtClean="0"/>
              <a:t>Hyperdense</a:t>
            </a:r>
            <a:r>
              <a:rPr lang="en-US" altLang="zh-HK" dirty="0" smtClean="0"/>
              <a:t> basilar artery		</a:t>
            </a:r>
            <a:endParaRPr lang="en-US" altLang="zh-HK" dirty="0"/>
          </a:p>
          <a:p>
            <a:r>
              <a:rPr lang="en-US" altLang="zh-HK" dirty="0" smtClean="0"/>
              <a:t>b/ What is the diagnosis? </a:t>
            </a:r>
          </a:p>
          <a:p>
            <a:pPr lvl="1"/>
            <a:r>
              <a:rPr lang="en-US" altLang="zh-HK" dirty="0" smtClean="0"/>
              <a:t>Acute basilar artery </a:t>
            </a:r>
            <a:r>
              <a:rPr lang="en-US" altLang="zh-HK" dirty="0" err="1" smtClean="0"/>
              <a:t>occulsion</a:t>
            </a:r>
            <a:endParaRPr lang="en-US" altLang="zh-HK" dirty="0"/>
          </a:p>
          <a:p>
            <a:r>
              <a:rPr lang="en-US" altLang="zh-HK" dirty="0" smtClean="0"/>
              <a:t>c/ How would you manage the patient? </a:t>
            </a:r>
          </a:p>
          <a:p>
            <a:pPr lvl="1"/>
            <a:r>
              <a:rPr lang="en-US" altLang="zh-HK" dirty="0" smtClean="0"/>
              <a:t>ABC </a:t>
            </a:r>
          </a:p>
          <a:p>
            <a:pPr lvl="1"/>
            <a:r>
              <a:rPr lang="en-US" altLang="zh-HK" dirty="0" smtClean="0"/>
              <a:t>Admit stroke ward/ ICU </a:t>
            </a:r>
          </a:p>
          <a:p>
            <a:pPr lvl="1"/>
            <a:r>
              <a:rPr lang="en-US" altLang="zh-HK" dirty="0" smtClean="0"/>
              <a:t>Arrange thrombolytic </a:t>
            </a:r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1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099297" cy="409929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Autofit/>
          </a:bodyPr>
          <a:lstStyle/>
          <a:p>
            <a:endParaRPr lang="zh-HK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156720" cy="415672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>
            <a:off x="2483768" y="378904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156176" y="4437112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77591"/>
            <a:ext cx="3883273" cy="388327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940696" cy="394069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71600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On Admission 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860032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Day 2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76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25/ M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S/F with R hand contusion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T+ swelling over radial side of right hand </a:t>
            </a:r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1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395536"/>
            <a:ext cx="8064896" cy="898198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86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083" y="2675466"/>
            <a:ext cx="7408333" cy="3921885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a/ What is the x ray finding and diagnosis ? </a:t>
            </a:r>
          </a:p>
          <a:p>
            <a:pPr lvl="1"/>
            <a:r>
              <a:rPr lang="en-US" altLang="zh-HK" dirty="0" smtClean="0"/>
              <a:t>small radio-opacity over trapezium </a:t>
            </a:r>
          </a:p>
          <a:p>
            <a:pPr lvl="1"/>
            <a:r>
              <a:rPr lang="en-US" altLang="zh-HK" dirty="0" smtClean="0"/>
              <a:t>Trapezium #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associated injury ? </a:t>
            </a:r>
          </a:p>
          <a:p>
            <a:pPr lvl="1"/>
            <a:r>
              <a:rPr lang="en-US" altLang="zh-HK" dirty="0" smtClean="0"/>
              <a:t>Scaphoid </a:t>
            </a:r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c/ How would you manage the patient? </a:t>
            </a:r>
          </a:p>
          <a:p>
            <a:pPr lvl="1"/>
            <a:r>
              <a:rPr lang="en-US" altLang="zh-HK" dirty="0" smtClean="0"/>
              <a:t>Thumb </a:t>
            </a:r>
            <a:r>
              <a:rPr lang="en-US" altLang="zh-HK" dirty="0" err="1" smtClean="0"/>
              <a:t>spica</a:t>
            </a:r>
            <a:r>
              <a:rPr lang="en-US" altLang="zh-HK" dirty="0" smtClean="0"/>
              <a:t> x 4-6 weeks for </a:t>
            </a:r>
            <a:r>
              <a:rPr lang="en-US" altLang="zh-HK" dirty="0" err="1" smtClean="0"/>
              <a:t>undisplaced</a:t>
            </a:r>
            <a:r>
              <a:rPr lang="en-US" altLang="zh-HK" dirty="0" smtClean="0"/>
              <a:t> # </a:t>
            </a:r>
          </a:p>
          <a:p>
            <a:pPr lvl="1"/>
            <a:endParaRPr lang="en-US" altLang="zh-HK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4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25171"/>
            <a:ext cx="5184576" cy="46834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Q4. 56/F, present with sudden onset floater and flashing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53/ F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Dizziness and vomiting </a:t>
            </a:r>
          </a:p>
          <a:p>
            <a:endParaRPr lang="en-US" altLang="zh-HK" dirty="0" smtClean="0"/>
          </a:p>
          <a:p>
            <a:r>
              <a:rPr lang="en-US" altLang="zh-HK" dirty="0" err="1" smtClean="0"/>
              <a:t>Hx</a:t>
            </a:r>
            <a:r>
              <a:rPr lang="en-US" altLang="zh-HK" dirty="0" smtClean="0"/>
              <a:t> of DM, HT, gallstones , renal impairment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BP 90/54 P 80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098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a/ What is the USG finding(s) ?</a:t>
            </a:r>
          </a:p>
          <a:p>
            <a:pPr lvl="1"/>
            <a:r>
              <a:rPr lang="en-US" altLang="zh-HK" dirty="0"/>
              <a:t>bright, continuous, smooth and </a:t>
            </a:r>
            <a:r>
              <a:rPr lang="en-US" altLang="zh-HK" dirty="0" smtClean="0"/>
              <a:t>folded </a:t>
            </a:r>
            <a:r>
              <a:rPr lang="en-US" altLang="zh-HK" dirty="0"/>
              <a:t>membrane within the </a:t>
            </a:r>
            <a:r>
              <a:rPr lang="en-US" altLang="zh-HK" dirty="0" smtClean="0"/>
              <a:t>vitreous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pPr lvl="1"/>
            <a:r>
              <a:rPr lang="en-US" altLang="zh-HK" dirty="0" smtClean="0"/>
              <a:t>Retinal detachment </a:t>
            </a:r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c/ How would you manage the patient? </a:t>
            </a:r>
            <a:endParaRPr lang="en-US" altLang="zh-HK" dirty="0"/>
          </a:p>
          <a:p>
            <a:pPr lvl="1"/>
            <a:r>
              <a:rPr lang="en-US" altLang="zh-HK" dirty="0" smtClean="0"/>
              <a:t>VA , visual field, </a:t>
            </a:r>
            <a:r>
              <a:rPr lang="en-US" altLang="zh-HK" dirty="0" err="1" smtClean="0"/>
              <a:t>fundoscopy</a:t>
            </a:r>
            <a:r>
              <a:rPr lang="en-US" altLang="zh-HK" dirty="0" smtClean="0"/>
              <a:t>  </a:t>
            </a:r>
          </a:p>
          <a:p>
            <a:pPr lvl="1"/>
            <a:r>
              <a:rPr lang="en-US" altLang="zh-HK" dirty="0" smtClean="0"/>
              <a:t>Urgent Eye consultation </a:t>
            </a:r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46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40/M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LBP x few months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No </a:t>
            </a:r>
            <a:r>
              <a:rPr lang="en-US" altLang="zh-HK" dirty="0" err="1" smtClean="0"/>
              <a:t>Hx</a:t>
            </a:r>
            <a:r>
              <a:rPr lang="en-US" altLang="zh-HK" dirty="0" smtClean="0"/>
              <a:t> of injury 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5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268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60648"/>
            <a:ext cx="5110593" cy="614893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5" y="332656"/>
            <a:ext cx="5280983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6805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HK" dirty="0" smtClean="0"/>
              <a:t>a/ What are the x ray findings? </a:t>
            </a:r>
          </a:p>
          <a:p>
            <a:pPr lvl="1"/>
            <a:r>
              <a:rPr lang="en-US" altLang="zh-HK" dirty="0" smtClean="0"/>
              <a:t>Bilateral SIJ fusion </a:t>
            </a:r>
          </a:p>
          <a:p>
            <a:pPr lvl="1"/>
            <a:r>
              <a:rPr lang="en-US" altLang="zh-HK" dirty="0" smtClean="0"/>
              <a:t>Degenerative change of lumbar spine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pPr lvl="1"/>
            <a:r>
              <a:rPr lang="en-US" altLang="zh-HK" dirty="0" smtClean="0"/>
              <a:t>Ankylosing spondylitis </a:t>
            </a:r>
          </a:p>
          <a:p>
            <a:pPr lvl="1"/>
            <a:endParaRPr lang="en-US" altLang="zh-HK" dirty="0"/>
          </a:p>
          <a:p>
            <a:r>
              <a:rPr lang="en-US" altLang="zh-HK" dirty="0"/>
              <a:t>c/ What associated feature(s) you would look for</a:t>
            </a:r>
            <a:r>
              <a:rPr lang="en-US" altLang="zh-HK" dirty="0" smtClean="0"/>
              <a:t>?</a:t>
            </a:r>
          </a:p>
          <a:p>
            <a:pPr lvl="1"/>
            <a:r>
              <a:rPr lang="en-US" altLang="zh-HK" dirty="0" smtClean="0"/>
              <a:t>Anterior uveitis </a:t>
            </a:r>
          </a:p>
          <a:p>
            <a:pPr lvl="1"/>
            <a:r>
              <a:rPr lang="en-US" altLang="zh-HK" dirty="0" smtClean="0"/>
              <a:t>Psoriasis </a:t>
            </a:r>
          </a:p>
          <a:p>
            <a:pPr lvl="1"/>
            <a:r>
              <a:rPr lang="en-US" altLang="zh-HK" dirty="0" smtClean="0"/>
              <a:t>Aortic regurgitation </a:t>
            </a:r>
          </a:p>
          <a:p>
            <a:pPr lvl="1"/>
            <a:r>
              <a:rPr lang="en-US" altLang="zh-HK" dirty="0" smtClean="0"/>
              <a:t>Inflammatory bowel disease </a:t>
            </a:r>
          </a:p>
          <a:p>
            <a:pPr lvl="1"/>
            <a:endParaRPr lang="en-US" altLang="zh-HK" dirty="0" smtClean="0"/>
          </a:p>
          <a:p>
            <a:r>
              <a:rPr lang="en-US" altLang="zh-HK" dirty="0"/>
              <a:t>d</a:t>
            </a:r>
            <a:r>
              <a:rPr lang="en-US" altLang="zh-HK" dirty="0" smtClean="0"/>
              <a:t>/ How would you manage the patient? </a:t>
            </a:r>
          </a:p>
          <a:p>
            <a:pPr lvl="1"/>
            <a:r>
              <a:rPr lang="en-US" altLang="zh-HK" dirty="0" smtClean="0"/>
              <a:t>Blood x ESR, CRP , HLA-B27</a:t>
            </a:r>
          </a:p>
          <a:p>
            <a:pPr lvl="1"/>
            <a:r>
              <a:rPr lang="en-US" altLang="zh-HK" dirty="0" smtClean="0"/>
              <a:t>NSAIDs </a:t>
            </a:r>
          </a:p>
          <a:p>
            <a:pPr lvl="1"/>
            <a:r>
              <a:rPr lang="en-US" altLang="zh-HK" dirty="0" smtClean="0"/>
              <a:t>Refer medical OPD</a:t>
            </a:r>
            <a:endParaRPr lang="en-US" altLang="zh-HK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34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HK" dirty="0" smtClean="0"/>
              <a:t>Thank you 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7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648" y="-879480"/>
            <a:ext cx="6408712" cy="85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648" y="-879480"/>
            <a:ext cx="6408712" cy="854495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691680" y="410314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411760" y="4110759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203848" y="4110759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067944" y="409606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580112" y="411674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372200" y="411674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884368" y="4087325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979712" y="4121063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563888" y="408732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699792" y="408732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6667115" y="4096067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868144" y="41107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4427984" y="40494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8244408" y="408732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691680" y="22768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646000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646000" y="18448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3851920" y="30664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7668344" y="29609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156176" y="28864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7596336" y="229101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7524328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563888" y="17008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/>
          <a:lstStyle/>
          <a:p>
            <a:r>
              <a:rPr lang="en-US" altLang="zh-HK" dirty="0" smtClean="0"/>
              <a:t>a/ What are the ECG abnormalities?</a:t>
            </a:r>
          </a:p>
          <a:p>
            <a:pPr lvl="1"/>
            <a:r>
              <a:rPr lang="en-US" altLang="zh-HK" dirty="0"/>
              <a:t>RAD </a:t>
            </a:r>
          </a:p>
          <a:p>
            <a:pPr lvl="1"/>
            <a:r>
              <a:rPr lang="en-US" altLang="zh-HK" dirty="0"/>
              <a:t>Widened and Flattened P </a:t>
            </a:r>
          </a:p>
          <a:p>
            <a:pPr lvl="1"/>
            <a:r>
              <a:rPr lang="en-US" altLang="zh-HK" dirty="0"/>
              <a:t>Prolonged PR interval </a:t>
            </a:r>
          </a:p>
          <a:p>
            <a:pPr lvl="1"/>
            <a:r>
              <a:rPr lang="en-US" altLang="zh-HK" dirty="0"/>
              <a:t>Widen QRS </a:t>
            </a:r>
          </a:p>
          <a:p>
            <a:pPr lvl="1"/>
            <a:r>
              <a:rPr lang="en-US" altLang="zh-HK" dirty="0"/>
              <a:t>Peaked T wave </a:t>
            </a:r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pPr lvl="1"/>
            <a:r>
              <a:rPr lang="en-US" altLang="zh-HK" dirty="0" smtClean="0"/>
              <a:t>Hyper K vs Na Channel blocking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71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780928"/>
            <a:ext cx="4104456" cy="3450696"/>
          </a:xfrm>
        </p:spPr>
        <p:txBody>
          <a:bodyPr>
            <a:normAutofit/>
          </a:bodyPr>
          <a:lstStyle/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8746"/>
            <a:ext cx="47434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562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93669" y="2708920"/>
            <a:ext cx="127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of RAD</a:t>
            </a:r>
            <a:endParaRPr lang="zh-HK" altLang="en-US" sz="1100" dirty="0"/>
          </a:p>
        </p:txBody>
      </p:sp>
      <p:sp>
        <p:nvSpPr>
          <p:cNvPr id="5" name="橢圓 4"/>
          <p:cNvSpPr/>
          <p:nvPr/>
        </p:nvSpPr>
        <p:spPr>
          <a:xfrm>
            <a:off x="539552" y="4111034"/>
            <a:ext cx="936104" cy="21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4572000" y="3331292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530038" y="4271568"/>
            <a:ext cx="1728192" cy="21602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4557828" y="4005064"/>
            <a:ext cx="2750475" cy="21602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5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80"/>
          </a:xfrm>
        </p:spPr>
        <p:txBody>
          <a:bodyPr/>
          <a:lstStyle/>
          <a:p>
            <a:r>
              <a:rPr lang="en-US" altLang="zh-HK" dirty="0" err="1" smtClean="0"/>
              <a:t>HyperK</a:t>
            </a:r>
            <a:r>
              <a:rPr lang="en-US" altLang="zh-HK" dirty="0" smtClean="0"/>
              <a:t>  ECG </a:t>
            </a:r>
          </a:p>
          <a:p>
            <a:pPr lvl="2"/>
            <a:r>
              <a:rPr lang="en-US" altLang="zh-HK" dirty="0" smtClean="0"/>
              <a:t>Flattened P and widen PR </a:t>
            </a:r>
          </a:p>
          <a:p>
            <a:pPr lvl="2"/>
            <a:r>
              <a:rPr lang="en-US" altLang="zh-HK" dirty="0" smtClean="0"/>
              <a:t>Peaked T wave </a:t>
            </a:r>
          </a:p>
          <a:p>
            <a:pPr lvl="2"/>
            <a:r>
              <a:rPr lang="en-US" altLang="zh-HK" dirty="0" smtClean="0"/>
              <a:t>ABG pH 7.1 K 9.1 </a:t>
            </a:r>
            <a:endParaRPr lang="en-US" altLang="zh-HK" dirty="0"/>
          </a:p>
          <a:p>
            <a:pPr lvl="1"/>
            <a:endParaRPr lang="en-US" altLang="zh-HK" dirty="0"/>
          </a:p>
          <a:p>
            <a:r>
              <a:rPr lang="en-US" altLang="zh-HK" dirty="0" smtClean="0"/>
              <a:t>No </a:t>
            </a:r>
            <a:r>
              <a:rPr lang="en-US" altLang="zh-HK" dirty="0" smtClean="0"/>
              <a:t>clinical features of </a:t>
            </a:r>
            <a:r>
              <a:rPr lang="en-US" altLang="zh-HK" dirty="0" err="1" smtClean="0"/>
              <a:t>Anticholingeric</a:t>
            </a:r>
            <a:r>
              <a:rPr lang="en-US" altLang="zh-HK" dirty="0" smtClean="0"/>
              <a:t> </a:t>
            </a:r>
            <a:endParaRPr lang="en-US" altLang="zh-HK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57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536504"/>
          </a:xfrm>
        </p:spPr>
        <p:txBody>
          <a:bodyPr>
            <a:normAutofit fontScale="62500" lnSpcReduction="20000"/>
          </a:bodyPr>
          <a:lstStyle/>
          <a:p>
            <a:r>
              <a:rPr lang="en-US" altLang="zh-HK" u="sng" dirty="0"/>
              <a:t>Serum potassium &gt; 5.5 </a:t>
            </a:r>
            <a:r>
              <a:rPr lang="en-US" altLang="zh-HK" u="sng" dirty="0" err="1"/>
              <a:t>mEq</a:t>
            </a:r>
            <a:r>
              <a:rPr lang="en-US" altLang="zh-HK" u="sng" dirty="0"/>
              <a:t>/L</a:t>
            </a:r>
            <a:r>
              <a:rPr lang="en-US" altLang="zh-HK" dirty="0"/>
              <a:t> is associated with </a:t>
            </a:r>
            <a:r>
              <a:rPr lang="en-US" altLang="zh-HK" b="1" dirty="0"/>
              <a:t>repolarization abnormalities</a:t>
            </a:r>
            <a:r>
              <a:rPr lang="en-US" altLang="zh-HK" dirty="0"/>
              <a:t>:</a:t>
            </a:r>
          </a:p>
          <a:p>
            <a:pPr lvl="1"/>
            <a:r>
              <a:rPr lang="en-US" altLang="zh-HK" dirty="0"/>
              <a:t>Peaked T waves (usually the earliest sign of </a:t>
            </a:r>
            <a:r>
              <a:rPr lang="en-US" altLang="zh-HK" dirty="0" err="1"/>
              <a:t>hyperkalaemia</a:t>
            </a:r>
            <a:r>
              <a:rPr lang="en-US" altLang="zh-HK" dirty="0" smtClean="0"/>
              <a:t>)</a:t>
            </a:r>
          </a:p>
          <a:p>
            <a:pPr lvl="1"/>
            <a:endParaRPr lang="en-US" altLang="zh-HK" dirty="0"/>
          </a:p>
          <a:p>
            <a:r>
              <a:rPr lang="en-US" altLang="zh-HK" u="sng" dirty="0"/>
              <a:t>Serum potassium &gt; 6.5 </a:t>
            </a:r>
            <a:r>
              <a:rPr lang="en-US" altLang="zh-HK" u="sng" dirty="0" err="1"/>
              <a:t>mEq</a:t>
            </a:r>
            <a:r>
              <a:rPr lang="en-US" altLang="zh-HK" u="sng" dirty="0"/>
              <a:t>/L</a:t>
            </a:r>
            <a:r>
              <a:rPr lang="en-US" altLang="zh-HK" dirty="0"/>
              <a:t> is associated with </a:t>
            </a:r>
            <a:r>
              <a:rPr lang="en-US" altLang="zh-HK" b="1" dirty="0"/>
              <a:t>progressive paralysis of the atria</a:t>
            </a:r>
            <a:r>
              <a:rPr lang="en-US" altLang="zh-HK" dirty="0"/>
              <a:t>:</a:t>
            </a:r>
          </a:p>
          <a:p>
            <a:pPr lvl="1"/>
            <a:r>
              <a:rPr lang="en-US" altLang="zh-HK" dirty="0"/>
              <a:t>P wave widens and flattens</a:t>
            </a:r>
          </a:p>
          <a:p>
            <a:pPr lvl="1"/>
            <a:r>
              <a:rPr lang="en-US" altLang="zh-HK" dirty="0"/>
              <a:t>PR segment lengthens</a:t>
            </a:r>
          </a:p>
          <a:p>
            <a:pPr lvl="1"/>
            <a:r>
              <a:rPr lang="en-US" altLang="zh-HK" dirty="0"/>
              <a:t>P waves eventually disappear</a:t>
            </a:r>
          </a:p>
          <a:p>
            <a:endParaRPr lang="en-US" altLang="zh-HK" u="sng" dirty="0" smtClean="0"/>
          </a:p>
          <a:p>
            <a:r>
              <a:rPr lang="en-US" altLang="zh-HK" u="sng" dirty="0" smtClean="0"/>
              <a:t>Serum </a:t>
            </a:r>
            <a:r>
              <a:rPr lang="en-US" altLang="zh-HK" u="sng" dirty="0"/>
              <a:t>potassium &gt; 7.0  </a:t>
            </a:r>
            <a:r>
              <a:rPr lang="en-US" altLang="zh-HK" u="sng" dirty="0" err="1"/>
              <a:t>mEq</a:t>
            </a:r>
            <a:r>
              <a:rPr lang="en-US" altLang="zh-HK" u="sng" dirty="0"/>
              <a:t>/L</a:t>
            </a:r>
            <a:r>
              <a:rPr lang="en-US" altLang="zh-HK" dirty="0"/>
              <a:t> is associated with </a:t>
            </a:r>
            <a:r>
              <a:rPr lang="en-US" altLang="zh-HK" b="1" dirty="0"/>
              <a:t>conduction abnormalities </a:t>
            </a:r>
            <a:r>
              <a:rPr lang="en-US" altLang="zh-HK" dirty="0"/>
              <a:t>and</a:t>
            </a:r>
            <a:r>
              <a:rPr lang="en-US" altLang="zh-HK" b="1" dirty="0"/>
              <a:t> bradycardia</a:t>
            </a:r>
            <a:r>
              <a:rPr lang="en-US" altLang="zh-HK" dirty="0"/>
              <a:t>:</a:t>
            </a:r>
          </a:p>
          <a:p>
            <a:pPr lvl="1"/>
            <a:r>
              <a:rPr lang="en-US" altLang="zh-HK" dirty="0"/>
              <a:t>Prolonged QRS interval with bizarre QRS morphology</a:t>
            </a:r>
          </a:p>
          <a:p>
            <a:pPr lvl="1"/>
            <a:r>
              <a:rPr lang="en-US" altLang="zh-HK" dirty="0"/>
              <a:t>High-grade AV block with slow junctional and ventricular escape rhythms</a:t>
            </a:r>
          </a:p>
          <a:p>
            <a:pPr lvl="1"/>
            <a:r>
              <a:rPr lang="en-US" altLang="zh-HK" dirty="0"/>
              <a:t>Any kind of conduction block (bundle branch blocks, fascicular blocks)</a:t>
            </a:r>
          </a:p>
          <a:p>
            <a:pPr lvl="1"/>
            <a:r>
              <a:rPr lang="en-US" altLang="zh-HK" dirty="0"/>
              <a:t>Sinus bradycardia or slow AF</a:t>
            </a:r>
          </a:p>
          <a:p>
            <a:pPr lvl="1"/>
            <a:r>
              <a:rPr lang="en-US" altLang="zh-HK" dirty="0"/>
              <a:t>Development of a sine wave appearance (a pre-terminal rhythm)</a:t>
            </a:r>
          </a:p>
          <a:p>
            <a:endParaRPr lang="en-US" altLang="zh-HK" u="sng" dirty="0" smtClean="0"/>
          </a:p>
          <a:p>
            <a:r>
              <a:rPr lang="en-US" altLang="zh-HK" u="sng" dirty="0" smtClean="0"/>
              <a:t>Serum </a:t>
            </a:r>
            <a:r>
              <a:rPr lang="en-US" altLang="zh-HK" u="sng" dirty="0"/>
              <a:t>potassium level of &gt; 9.0 </a:t>
            </a:r>
            <a:r>
              <a:rPr lang="en-US" altLang="zh-HK" u="sng" dirty="0" err="1"/>
              <a:t>mEq</a:t>
            </a:r>
            <a:r>
              <a:rPr lang="en-US" altLang="zh-HK" u="sng" dirty="0"/>
              <a:t>/L</a:t>
            </a:r>
            <a:r>
              <a:rPr lang="en-US" altLang="zh-HK" dirty="0"/>
              <a:t> causes </a:t>
            </a:r>
            <a:r>
              <a:rPr lang="en-US" altLang="zh-HK" b="1" dirty="0"/>
              <a:t>cardiac arrest</a:t>
            </a:r>
            <a:r>
              <a:rPr lang="en-US" altLang="zh-HK" dirty="0"/>
              <a:t> due to:</a:t>
            </a:r>
          </a:p>
          <a:p>
            <a:pPr lvl="1"/>
            <a:r>
              <a:rPr lang="en-US" altLang="zh-HK" dirty="0"/>
              <a:t>Asystole</a:t>
            </a:r>
          </a:p>
          <a:p>
            <a:pPr lvl="1"/>
            <a:r>
              <a:rPr lang="en-US" altLang="zh-HK" dirty="0"/>
              <a:t>Ventricular fibrillation</a:t>
            </a:r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68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c/ How would you manage the patient?</a:t>
            </a:r>
          </a:p>
          <a:p>
            <a:pPr lvl="1"/>
            <a:r>
              <a:rPr lang="en-US" altLang="zh-HK" dirty="0" smtClean="0"/>
              <a:t>Iv Ca </a:t>
            </a:r>
          </a:p>
          <a:p>
            <a:pPr lvl="1"/>
            <a:r>
              <a:rPr lang="en-US" altLang="zh-HK" dirty="0" smtClean="0"/>
              <a:t>DI drip , salbutamol (</a:t>
            </a:r>
            <a:r>
              <a:rPr lang="en-US" altLang="zh-HK" dirty="0" err="1" smtClean="0"/>
              <a:t>nebuliser</a:t>
            </a:r>
            <a:r>
              <a:rPr lang="en-US" altLang="zh-HK" dirty="0" smtClean="0"/>
              <a:t>/ iv ) </a:t>
            </a:r>
          </a:p>
          <a:p>
            <a:pPr lvl="1"/>
            <a:r>
              <a:rPr lang="en-US" altLang="zh-HK" dirty="0"/>
              <a:t>NaHCO3 : depends on volume status </a:t>
            </a:r>
            <a:endParaRPr lang="en-US" altLang="zh-HK" dirty="0" smtClean="0"/>
          </a:p>
          <a:p>
            <a:pPr lvl="1"/>
            <a:r>
              <a:rPr lang="en-US" altLang="zh-HK" dirty="0" err="1" smtClean="0"/>
              <a:t>Resonium</a:t>
            </a:r>
            <a:r>
              <a:rPr lang="en-US" altLang="zh-HK" dirty="0" smtClean="0"/>
              <a:t> </a:t>
            </a:r>
          </a:p>
          <a:p>
            <a:pPr lvl="1"/>
            <a:r>
              <a:rPr lang="en-US" altLang="zh-HK" dirty="0" smtClean="0"/>
              <a:t>Lasix ( +/- NS ) : depends on renal function and volume status </a:t>
            </a:r>
          </a:p>
          <a:p>
            <a:pPr lvl="1"/>
            <a:r>
              <a:rPr lang="en-US" altLang="zh-HK" dirty="0"/>
              <a:t>Hemodialysis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ICU consultation </a:t>
            </a:r>
            <a:endParaRPr lang="en-US" altLang="zh-HK" dirty="0"/>
          </a:p>
          <a:p>
            <a:pPr lvl="1"/>
            <a:endParaRPr lang="en-US" altLang="zh-HK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9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395</Words>
  <Application>Microsoft Office PowerPoint</Application>
  <PresentationFormat>如螢幕大小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波形</vt:lpstr>
      <vt:lpstr>OSCE Question</vt:lpstr>
      <vt:lpstr>Question 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2</vt:lpstr>
      <vt:lpstr>PowerPoint 簡報</vt:lpstr>
      <vt:lpstr>PowerPoint 簡報</vt:lpstr>
      <vt:lpstr>PowerPoint 簡報</vt:lpstr>
      <vt:lpstr>PowerPoint 簡報</vt:lpstr>
      <vt:lpstr>Question 3</vt:lpstr>
      <vt:lpstr>PowerPoint 簡報</vt:lpstr>
      <vt:lpstr>PowerPoint 簡報</vt:lpstr>
      <vt:lpstr>Q4. 56/F, present with sudden onset floater and flashing </vt:lpstr>
      <vt:lpstr>PowerPoint 簡報</vt:lpstr>
      <vt:lpstr>Question 5 </vt:lpstr>
      <vt:lpstr>PowerPoint 簡報</vt:lpstr>
      <vt:lpstr>PowerPoint 簡報</vt:lpstr>
      <vt:lpstr>PowerPoint 簡報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Hospital Authority</dc:creator>
  <cp:lastModifiedBy>Hospital Authority</cp:lastModifiedBy>
  <cp:revision>29</cp:revision>
  <dcterms:created xsi:type="dcterms:W3CDTF">2017-05-28T07:11:56Z</dcterms:created>
  <dcterms:modified xsi:type="dcterms:W3CDTF">2017-05-30T09:24:13Z</dcterms:modified>
</cp:coreProperties>
</file>